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4"/>
  </p:sldMasterIdLst>
  <p:sldIdLst>
    <p:sldId id="256" r:id="rId5"/>
    <p:sldId id="257" r:id="rId6"/>
    <p:sldId id="260" r:id="rId7"/>
    <p:sldId id="261" r:id="rId8"/>
    <p:sldId id="258" r:id="rId9"/>
    <p:sldId id="259"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4" d="100"/>
          <a:sy n="104" d="100"/>
        </p:scale>
        <p:origin x="87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1D227D51-204B-ED48-AF9A-0BE9633FE04A}"/>
              </a:ext>
            </a:extLst>
          </p:cNvPr>
          <p:cNvSpPr/>
          <p:nvPr/>
        </p:nvSpPr>
        <p:spPr>
          <a:xfrm>
            <a:off x="5224243" y="1096772"/>
            <a:ext cx="6503180"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57A23F45-CDAE-8A40-8DE7-92A0BBC119B7}"/>
              </a:ext>
            </a:extLst>
          </p:cNvPr>
          <p:cNvSpPr/>
          <p:nvPr/>
        </p:nvSpPr>
        <p:spPr>
          <a:xfrm>
            <a:off x="501681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8546383-CCC4-544B-B0D8-DE78DE39BB78}"/>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D1728-714F-2942-A0D1-82FF9419B496}"/>
              </a:ext>
            </a:extLst>
          </p:cNvPr>
          <p:cNvSpPr>
            <a:spLocks noGrp="1"/>
          </p:cNvSpPr>
          <p:nvPr>
            <p:ph type="ctrTitle"/>
          </p:nvPr>
        </p:nvSpPr>
        <p:spPr>
          <a:xfrm>
            <a:off x="797106" y="1625608"/>
            <a:ext cx="8035342" cy="2722164"/>
          </a:xfrm>
        </p:spPr>
        <p:txBody>
          <a:bodyPr anchor="b"/>
          <a:lstStyle>
            <a:lvl1pPr algn="l">
              <a:defRPr sz="8000" spc="-150"/>
            </a:lvl1pPr>
          </a:lstStyle>
          <a:p>
            <a:r>
              <a:rPr lang="en-US"/>
              <a:t>Click to edit Master title style</a:t>
            </a:r>
          </a:p>
        </p:txBody>
      </p:sp>
      <p:sp>
        <p:nvSpPr>
          <p:cNvPr id="3" name="Subtitle 2">
            <a:extLst>
              <a:ext uri="{FF2B5EF4-FFF2-40B4-BE49-F238E27FC236}">
                <a16:creationId xmlns:a16="http://schemas.microsoft.com/office/drawing/2014/main" id="{5BD072D4-1496-3347-BBF8-5879DF263BBD}"/>
              </a:ext>
            </a:extLst>
          </p:cNvPr>
          <p:cNvSpPr>
            <a:spLocks noGrp="1"/>
          </p:cNvSpPr>
          <p:nvPr>
            <p:ph type="subTitle" idx="1"/>
          </p:nvPr>
        </p:nvSpPr>
        <p:spPr>
          <a:xfrm>
            <a:off x="797106" y="4466845"/>
            <a:ext cx="8035342" cy="8829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BEFC724-B499-364B-AEB5-B6517F6AD52B}"/>
              </a:ext>
            </a:extLst>
          </p:cNvPr>
          <p:cNvSpPr>
            <a:spLocks noGrp="1"/>
          </p:cNvSpPr>
          <p:nvPr>
            <p:ph type="dt" sz="half" idx="10"/>
          </p:nvPr>
        </p:nvSpPr>
        <p:spPr>
          <a:xfrm>
            <a:off x="797105" y="5708747"/>
            <a:ext cx="3882843" cy="365125"/>
          </a:xfrm>
        </p:spPr>
        <p:txBody>
          <a:bodyPr/>
          <a:lstStyle>
            <a:lvl1pPr>
              <a:defRPr sz="1400"/>
            </a:lvl1pPr>
          </a:lstStyle>
          <a:p>
            <a:fld id="{73C3BD54-29B9-3D42-B178-776ED395AA85}" type="datetimeFigureOut">
              <a:rPr lang="en-US" smtClean="0"/>
              <a:pPr/>
              <a:t>2/15/2024</a:t>
            </a:fld>
            <a:endParaRPr lang="en-US" sz="1400"/>
          </a:p>
        </p:txBody>
      </p:sp>
      <p:sp>
        <p:nvSpPr>
          <p:cNvPr id="5" name="Footer Placeholder 4">
            <a:extLst>
              <a:ext uri="{FF2B5EF4-FFF2-40B4-BE49-F238E27FC236}">
                <a16:creationId xmlns:a16="http://schemas.microsoft.com/office/drawing/2014/main" id="{8033889C-A4E9-B24E-818F-46A1124C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0F50F-250E-6D45-AEBC-2573FED0C310}"/>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122043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9F6C0E12-251D-EA44-BF81-4ABDFBB94321}"/>
              </a:ext>
            </a:extLst>
          </p:cNvPr>
          <p:cNvSpPr/>
          <p:nvPr/>
        </p:nvSpPr>
        <p:spPr>
          <a:xfrm>
            <a:off x="7087169" y="1096772"/>
            <a:ext cx="465222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DC5FF4-095A-114E-87B6-73C7ADFF97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1E6EC9-9650-2042-8581-5B4082F941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A0800-B373-3B40-B187-30AFE44CDD1D}"/>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5" name="Footer Placeholder 4">
            <a:extLst>
              <a:ext uri="{FF2B5EF4-FFF2-40B4-BE49-F238E27FC236}">
                <a16:creationId xmlns:a16="http://schemas.microsoft.com/office/drawing/2014/main" id="{C10A4C1C-C790-B449-8C06-78E8303F9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3E620-F86B-F447-AB06-DDAB3919250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9" name="Rectangle 48">
            <a:extLst>
              <a:ext uri="{FF2B5EF4-FFF2-40B4-BE49-F238E27FC236}">
                <a16:creationId xmlns:a16="http://schemas.microsoft.com/office/drawing/2014/main" id="{80487CB5-43E0-974C-9DDC-252A8A37107F}"/>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E9CB83EF-4143-5A45-9B3A-9E70DD50253B}"/>
              </a:ext>
            </a:extLst>
          </p:cNvPr>
          <p:cNvSpPr/>
          <p:nvPr/>
        </p:nvSpPr>
        <p:spPr>
          <a:xfrm>
            <a:off x="11415183"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70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9DF801-FF8E-6247-9065-D9304CD6093A}"/>
              </a:ext>
            </a:extLst>
          </p:cNvPr>
          <p:cNvSpPr>
            <a:spLocks noGrp="1"/>
          </p:cNvSpPr>
          <p:nvPr>
            <p:ph type="title" orient="vert"/>
          </p:nvPr>
        </p:nvSpPr>
        <p:spPr>
          <a:xfrm>
            <a:off x="9355667" y="1204722"/>
            <a:ext cx="1853360" cy="467664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0E2615-7E4D-AB47-ACE6-236D716D7D24}"/>
              </a:ext>
            </a:extLst>
          </p:cNvPr>
          <p:cNvSpPr>
            <a:spLocks noGrp="1"/>
          </p:cNvSpPr>
          <p:nvPr>
            <p:ph type="body" orient="vert" idx="1"/>
          </p:nvPr>
        </p:nvSpPr>
        <p:spPr>
          <a:xfrm>
            <a:off x="973667" y="1204722"/>
            <a:ext cx="8274047" cy="46969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F0223-5AC9-374E-BD0C-344F67E2A85B}"/>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5" name="Footer Placeholder 4">
            <a:extLst>
              <a:ext uri="{FF2B5EF4-FFF2-40B4-BE49-F238E27FC236}">
                <a16:creationId xmlns:a16="http://schemas.microsoft.com/office/drawing/2014/main" id="{3EBEDD42-54A1-E648-8829-140EC4C57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FDF8F-8DBC-8A47-8000-5BA35DF9F903}"/>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1" name="Rectangle 50">
            <a:extLst>
              <a:ext uri="{FF2B5EF4-FFF2-40B4-BE49-F238E27FC236}">
                <a16:creationId xmlns:a16="http://schemas.microsoft.com/office/drawing/2014/main" id="{F2CE2A98-5154-A544-BE2A-FDC0811C19A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DC4EC832-8181-5643-8A62-117E43F0E498}"/>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24AF3281-BC22-374D-A461-8B3181F600AA}"/>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422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9F291BE0-7A7E-D04F-974F-9F4577FB2F46}"/>
              </a:ext>
            </a:extLst>
          </p:cNvPr>
          <p:cNvSpPr/>
          <p:nvPr/>
        </p:nvSpPr>
        <p:spPr>
          <a:xfrm>
            <a:off x="6163735" y="1096772"/>
            <a:ext cx="557106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BD33FF1F-6094-0B4A-A3E4-6B0D9283DB44}"/>
              </a:ext>
            </a:extLst>
          </p:cNvPr>
          <p:cNvSpPr/>
          <p:nvPr/>
        </p:nvSpPr>
        <p:spPr>
          <a:xfrm>
            <a:off x="11529484"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B78A6D9C-C7A5-414B-8CB7-E31470D7D28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1D850E-6310-C04D-8CAC-B7FA9F332D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5B7FB3-5DFC-6547-9567-C0ABE874C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7D2DB-A7B1-204E-8416-E938952BCC83}"/>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5" name="Footer Placeholder 4">
            <a:extLst>
              <a:ext uri="{FF2B5EF4-FFF2-40B4-BE49-F238E27FC236}">
                <a16:creationId xmlns:a16="http://schemas.microsoft.com/office/drawing/2014/main" id="{FD324BA1-E2D0-1E4B-9DB3-664FE27337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E64B2-36E4-5A4E-A78A-A629829A334F}"/>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1117241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C97F6C6D-13AE-FD40-841C-4AB96460C390}"/>
              </a:ext>
            </a:extLst>
          </p:cNvPr>
          <p:cNvSpPr/>
          <p:nvPr/>
        </p:nvSpPr>
        <p:spPr>
          <a:xfrm>
            <a:off x="4291015" y="1096772"/>
            <a:ext cx="7436404"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24E27617-2112-2342-9FF1-39F2A241CCCC}"/>
              </a:ext>
            </a:extLst>
          </p:cNvPr>
          <p:cNvSpPr/>
          <p:nvPr/>
        </p:nvSpPr>
        <p:spPr>
          <a:xfrm>
            <a:off x="408637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C33CE582-7AFE-D048-B5BC-212A12A28F25}"/>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9EAEF4-E84F-CF40-B27B-01E1D2AFC96D}"/>
              </a:ext>
            </a:extLst>
          </p:cNvPr>
          <p:cNvSpPr>
            <a:spLocks noGrp="1"/>
          </p:cNvSpPr>
          <p:nvPr>
            <p:ph type="title"/>
          </p:nvPr>
        </p:nvSpPr>
        <p:spPr>
          <a:xfrm>
            <a:off x="565150" y="1881951"/>
            <a:ext cx="7335836" cy="1987707"/>
          </a:xfrm>
        </p:spPr>
        <p:txBody>
          <a:bodyPr anchor="b"/>
          <a:lstStyle>
            <a:lvl1pPr>
              <a:defRPr sz="6000" spc="-150"/>
            </a:lvl1pPr>
          </a:lstStyle>
          <a:p>
            <a:r>
              <a:rPr lang="en-US" dirty="0"/>
              <a:t>Click to edit Master title style</a:t>
            </a:r>
          </a:p>
        </p:txBody>
      </p:sp>
      <p:sp>
        <p:nvSpPr>
          <p:cNvPr id="3" name="Text Placeholder 2">
            <a:extLst>
              <a:ext uri="{FF2B5EF4-FFF2-40B4-BE49-F238E27FC236}">
                <a16:creationId xmlns:a16="http://schemas.microsoft.com/office/drawing/2014/main" id="{5287B7E1-CC48-2441-975D-F1A5412B8A49}"/>
              </a:ext>
            </a:extLst>
          </p:cNvPr>
          <p:cNvSpPr>
            <a:spLocks noGrp="1"/>
          </p:cNvSpPr>
          <p:nvPr>
            <p:ph type="body" idx="1"/>
          </p:nvPr>
        </p:nvSpPr>
        <p:spPr>
          <a:xfrm>
            <a:off x="565149" y="3869661"/>
            <a:ext cx="7335836" cy="948465"/>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526218-1FCF-7A4D-B138-D1B1DE91A4B7}"/>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5" name="Footer Placeholder 4">
            <a:extLst>
              <a:ext uri="{FF2B5EF4-FFF2-40B4-BE49-F238E27FC236}">
                <a16:creationId xmlns:a16="http://schemas.microsoft.com/office/drawing/2014/main" id="{50984204-038C-FD4B-8E1C-0A9967BF2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59AB9-E1C6-C841-B423-FD2BB13C333F}"/>
              </a:ext>
            </a:extLst>
          </p:cNvPr>
          <p:cNvSpPr>
            <a:spLocks noGrp="1"/>
          </p:cNvSpPr>
          <p:nvPr>
            <p:ph type="sldNum" sz="quarter" idx="12"/>
          </p:nvPr>
        </p:nvSpPr>
        <p:spPr/>
        <p:txBody>
          <a:bodyPr/>
          <a:lstStyle/>
          <a:p>
            <a:fld id="{86BB3423-611C-6944-BA94-F2572F362413}" type="slidenum">
              <a:rPr lang="en-US" smtClean="0"/>
              <a:t>‹#›</a:t>
            </a:fld>
            <a:endParaRPr lang="en-US"/>
          </a:p>
        </p:txBody>
      </p:sp>
    </p:spTree>
    <p:extLst>
      <p:ext uri="{BB962C8B-B14F-4D97-AF65-F5344CB8AC3E}">
        <p14:creationId xmlns:p14="http://schemas.microsoft.com/office/powerpoint/2010/main" val="2641308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B057A-C120-5E4E-BB74-223EB6D00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9EB7BE-6258-C84C-8242-9865D1361C9E}"/>
              </a:ext>
            </a:extLst>
          </p:cNvPr>
          <p:cNvSpPr>
            <a:spLocks noGrp="1"/>
          </p:cNvSpPr>
          <p:nvPr>
            <p:ph sz="half" idx="1"/>
          </p:nvPr>
        </p:nvSpPr>
        <p:spPr>
          <a:xfrm>
            <a:off x="565111" y="2691637"/>
            <a:ext cx="4946643"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D23CD-80DB-5740-AE68-76414CA31A26}"/>
              </a:ext>
            </a:extLst>
          </p:cNvPr>
          <p:cNvSpPr>
            <a:spLocks noGrp="1"/>
          </p:cNvSpPr>
          <p:nvPr>
            <p:ph sz="half" idx="2"/>
          </p:nvPr>
        </p:nvSpPr>
        <p:spPr>
          <a:xfrm>
            <a:off x="6076903" y="2691637"/>
            <a:ext cx="4946639"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FE0921-9102-1440-B315-778888723C9D}"/>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6" name="Footer Placeholder 5">
            <a:extLst>
              <a:ext uri="{FF2B5EF4-FFF2-40B4-BE49-F238E27FC236}">
                <a16:creationId xmlns:a16="http://schemas.microsoft.com/office/drawing/2014/main" id="{24D7802F-1937-2F43-8FF4-846135D6F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609C72-E794-4F4F-8E09-D4883EED723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0" name="Rectangle 49">
            <a:extLst>
              <a:ext uri="{FF2B5EF4-FFF2-40B4-BE49-F238E27FC236}">
                <a16:creationId xmlns:a16="http://schemas.microsoft.com/office/drawing/2014/main" id="{FFEFA3E2-0F30-664C-AAE4-DE6526B5C71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5" name="Rectangle 54">
            <a:extLst>
              <a:ext uri="{FF2B5EF4-FFF2-40B4-BE49-F238E27FC236}">
                <a16:creationId xmlns:a16="http://schemas.microsoft.com/office/drawing/2014/main" id="{0C3D7AFF-BC7E-BA41-9C64-B5F9619C0EA1}"/>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671D2311-E9B8-F041-A7B8-D5696903F22A}"/>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5902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A91-F119-0244-888A-95539A84DD6F}"/>
              </a:ext>
            </a:extLst>
          </p:cNvPr>
          <p:cNvSpPr>
            <a:spLocks noGrp="1"/>
          </p:cNvSpPr>
          <p:nvPr>
            <p:ph type="title"/>
          </p:nvPr>
        </p:nvSpPr>
        <p:spPr>
          <a:xfrm>
            <a:off x="565110" y="1204721"/>
            <a:ext cx="8266175" cy="14447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8A3EAC-4422-D548-8D7F-E9944566FBA9}"/>
              </a:ext>
            </a:extLst>
          </p:cNvPr>
          <p:cNvSpPr>
            <a:spLocks noGrp="1"/>
          </p:cNvSpPr>
          <p:nvPr>
            <p:ph type="body" idx="1"/>
          </p:nvPr>
        </p:nvSpPr>
        <p:spPr>
          <a:xfrm>
            <a:off x="565111" y="2691638"/>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140CA2-88A9-CC42-A375-8B87E47CC5F9}"/>
              </a:ext>
            </a:extLst>
          </p:cNvPr>
          <p:cNvSpPr>
            <a:spLocks noGrp="1"/>
          </p:cNvSpPr>
          <p:nvPr>
            <p:ph sz="half" idx="2"/>
          </p:nvPr>
        </p:nvSpPr>
        <p:spPr>
          <a:xfrm>
            <a:off x="565111" y="3515550"/>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5F960C-714E-2E4A-8141-A88F38274E48}"/>
              </a:ext>
            </a:extLst>
          </p:cNvPr>
          <p:cNvSpPr>
            <a:spLocks noGrp="1"/>
          </p:cNvSpPr>
          <p:nvPr>
            <p:ph type="body" sz="quarter" idx="3"/>
          </p:nvPr>
        </p:nvSpPr>
        <p:spPr>
          <a:xfrm>
            <a:off x="6076866" y="2691162"/>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97BC24-C907-EC4B-872D-17429A657716}"/>
              </a:ext>
            </a:extLst>
          </p:cNvPr>
          <p:cNvSpPr>
            <a:spLocks noGrp="1"/>
          </p:cNvSpPr>
          <p:nvPr>
            <p:ph sz="quarter" idx="4"/>
          </p:nvPr>
        </p:nvSpPr>
        <p:spPr>
          <a:xfrm>
            <a:off x="6076866" y="3515074"/>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E2A045-4283-3C47-B125-68CF3B19FB08}"/>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8" name="Footer Placeholder 7">
            <a:extLst>
              <a:ext uri="{FF2B5EF4-FFF2-40B4-BE49-F238E27FC236}">
                <a16:creationId xmlns:a16="http://schemas.microsoft.com/office/drawing/2014/main" id="{7EBC25BC-2C98-574D-BCCD-E36CAB07F2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A5C95A-7789-E042-8471-D442D9BB545F}"/>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2" name="Rectangle 51">
            <a:extLst>
              <a:ext uri="{FF2B5EF4-FFF2-40B4-BE49-F238E27FC236}">
                <a16:creationId xmlns:a16="http://schemas.microsoft.com/office/drawing/2014/main" id="{3DF1BA5B-EDD8-B648-8A3E-E2B3570B1EA0}"/>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7" name="Rectangle 56">
            <a:extLst>
              <a:ext uri="{FF2B5EF4-FFF2-40B4-BE49-F238E27FC236}">
                <a16:creationId xmlns:a16="http://schemas.microsoft.com/office/drawing/2014/main" id="{D7476360-629C-DE48-85B7-F4BE6CC457D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ross 13">
            <a:extLst>
              <a:ext uri="{FF2B5EF4-FFF2-40B4-BE49-F238E27FC236}">
                <a16:creationId xmlns:a16="http://schemas.microsoft.com/office/drawing/2014/main" id="{C5F6C588-FC1B-3147-AFA1-CD7D76C5AEAC}"/>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414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5401-5318-7045-8AE3-B1A99F2D8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E2F55F-EB76-AE49-B554-12B65B636A90}"/>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4" name="Footer Placeholder 3">
            <a:extLst>
              <a:ext uri="{FF2B5EF4-FFF2-40B4-BE49-F238E27FC236}">
                <a16:creationId xmlns:a16="http://schemas.microsoft.com/office/drawing/2014/main" id="{86CB6E6E-D81E-C44A-AC54-CBE0134C10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E025B9-9F46-3049-9977-0119B96D393C}"/>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8" name="Rectangle 47">
            <a:extLst>
              <a:ext uri="{FF2B5EF4-FFF2-40B4-BE49-F238E27FC236}">
                <a16:creationId xmlns:a16="http://schemas.microsoft.com/office/drawing/2014/main" id="{65760068-EADA-2B4B-9819-CF981184FAE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1DA7622-137E-184A-A93C-8DBB10318AE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9" name="Cross 8">
            <a:extLst>
              <a:ext uri="{FF2B5EF4-FFF2-40B4-BE49-F238E27FC236}">
                <a16:creationId xmlns:a16="http://schemas.microsoft.com/office/drawing/2014/main" id="{54FB0990-6F8D-B048-8309-19B0D1A41033}"/>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5468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F81DD-2B1F-3444-8023-DD52318FE9F6}"/>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3" name="Footer Placeholder 2">
            <a:extLst>
              <a:ext uri="{FF2B5EF4-FFF2-40B4-BE49-F238E27FC236}">
                <a16:creationId xmlns:a16="http://schemas.microsoft.com/office/drawing/2014/main" id="{36927EE3-DAA3-D948-B8FD-48417540B5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4532D4-FFBF-6C47-A6C9-D55196D91B87}"/>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47" name="Rectangle 46">
            <a:extLst>
              <a:ext uri="{FF2B5EF4-FFF2-40B4-BE49-F238E27FC236}">
                <a16:creationId xmlns:a16="http://schemas.microsoft.com/office/drawing/2014/main" id="{DB8D5541-7726-BA46-8BFA-BF6AA8D42BD7}"/>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ross 47">
            <a:extLst>
              <a:ext uri="{FF2B5EF4-FFF2-40B4-BE49-F238E27FC236}">
                <a16:creationId xmlns:a16="http://schemas.microsoft.com/office/drawing/2014/main" id="{97F434CF-7503-CE4F-8426-C312C6315AD0}"/>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EDBFB2F-FE34-E349-9484-C275FBE3161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618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DCFD-BEE6-AC49-BABD-D8B89C3B69D0}"/>
              </a:ext>
            </a:extLst>
          </p:cNvPr>
          <p:cNvSpPr>
            <a:spLocks noGrp="1"/>
          </p:cNvSpPr>
          <p:nvPr>
            <p:ph type="title"/>
          </p:nvPr>
        </p:nvSpPr>
        <p:spPr>
          <a:xfrm>
            <a:off x="565149" y="1203800"/>
            <a:ext cx="4114800" cy="1077218"/>
          </a:xfrm>
        </p:spPr>
        <p:txBody>
          <a:bodyPr anchor="b">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31DE035-8260-4443-B1D9-A9C8D584039E}"/>
              </a:ext>
            </a:extLst>
          </p:cNvPr>
          <p:cNvSpPr>
            <a:spLocks noGrp="1"/>
          </p:cNvSpPr>
          <p:nvPr>
            <p:ph idx="1"/>
          </p:nvPr>
        </p:nvSpPr>
        <p:spPr>
          <a:xfrm>
            <a:off x="5611813" y="1508252"/>
            <a:ext cx="5606518" cy="4045881"/>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CC1AA53-7507-D04B-9B8E-6A4F7122ECA5}"/>
              </a:ext>
            </a:extLst>
          </p:cNvPr>
          <p:cNvSpPr>
            <a:spLocks noGrp="1"/>
          </p:cNvSpPr>
          <p:nvPr>
            <p:ph type="body" sz="half" idx="2"/>
          </p:nvPr>
        </p:nvSpPr>
        <p:spPr>
          <a:xfrm>
            <a:off x="565149" y="2368295"/>
            <a:ext cx="4114800" cy="3185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56E11F-3003-0745-ACAB-FAA4E676EFCD}"/>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6" name="Footer Placeholder 5">
            <a:extLst>
              <a:ext uri="{FF2B5EF4-FFF2-40B4-BE49-F238E27FC236}">
                <a16:creationId xmlns:a16="http://schemas.microsoft.com/office/drawing/2014/main" id="{92BC11A6-59AC-FE45-8A1C-9DDC00582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6F51E-1A94-034C-BBEE-C26A3AF0E815}"/>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0" name="Rectangle 49">
            <a:extLst>
              <a:ext uri="{FF2B5EF4-FFF2-40B4-BE49-F238E27FC236}">
                <a16:creationId xmlns:a16="http://schemas.microsoft.com/office/drawing/2014/main" id="{50B7D330-76C0-224C-9C3C-27C4D2B0DDB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5464D55-5C51-844B-A38A-8143590FB934}"/>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FD988250-C554-DE44-B887-57D0B2AA8E37}"/>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680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6C7C-36AD-9A4E-8524-8F44E8839EA8}"/>
              </a:ext>
            </a:extLst>
          </p:cNvPr>
          <p:cNvSpPr>
            <a:spLocks noGrp="1"/>
          </p:cNvSpPr>
          <p:nvPr>
            <p:ph type="title"/>
          </p:nvPr>
        </p:nvSpPr>
        <p:spPr>
          <a:xfrm>
            <a:off x="565149" y="1203800"/>
            <a:ext cx="4114800" cy="1077218"/>
          </a:xfrm>
        </p:spPr>
        <p:txBody>
          <a:bodyPr anchor="b">
            <a:normAutofit/>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15248-4C80-3348-A8A9-6C9F5D32FCE3}"/>
              </a:ext>
            </a:extLst>
          </p:cNvPr>
          <p:cNvSpPr>
            <a:spLocks noGrp="1"/>
          </p:cNvSpPr>
          <p:nvPr>
            <p:ph type="pic" idx="1"/>
          </p:nvPr>
        </p:nvSpPr>
        <p:spPr>
          <a:xfrm>
            <a:off x="5631151" y="1096772"/>
            <a:ext cx="6096270" cy="57612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4B3083-CA16-C54A-B130-7BEE6DF9D815}"/>
              </a:ext>
            </a:extLst>
          </p:cNvPr>
          <p:cNvSpPr>
            <a:spLocks noGrp="1"/>
          </p:cNvSpPr>
          <p:nvPr>
            <p:ph type="body" sz="half" idx="2"/>
          </p:nvPr>
        </p:nvSpPr>
        <p:spPr>
          <a:xfrm>
            <a:off x="565149" y="2370666"/>
            <a:ext cx="4114800" cy="31834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3C6EB5-D7D1-E247-B9D7-D319E5AAB962}"/>
              </a:ext>
            </a:extLst>
          </p:cNvPr>
          <p:cNvSpPr>
            <a:spLocks noGrp="1"/>
          </p:cNvSpPr>
          <p:nvPr>
            <p:ph type="dt" sz="half" idx="10"/>
          </p:nvPr>
        </p:nvSpPr>
        <p:spPr/>
        <p:txBody>
          <a:bodyPr/>
          <a:lstStyle/>
          <a:p>
            <a:fld id="{73C3BD54-29B9-3D42-B178-776ED395AA85}" type="datetimeFigureOut">
              <a:rPr lang="en-US" smtClean="0"/>
              <a:t>2/15/2024</a:t>
            </a:fld>
            <a:endParaRPr lang="en-US"/>
          </a:p>
        </p:txBody>
      </p:sp>
      <p:sp>
        <p:nvSpPr>
          <p:cNvPr id="6" name="Footer Placeholder 5">
            <a:extLst>
              <a:ext uri="{FF2B5EF4-FFF2-40B4-BE49-F238E27FC236}">
                <a16:creationId xmlns:a16="http://schemas.microsoft.com/office/drawing/2014/main" id="{75FBF6CC-F5C4-9847-BADB-8B7441C8F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63FE4-B2F5-7741-B517-533F1C98CE1B}"/>
              </a:ext>
            </a:extLst>
          </p:cNvPr>
          <p:cNvSpPr>
            <a:spLocks noGrp="1"/>
          </p:cNvSpPr>
          <p:nvPr>
            <p:ph type="sldNum" sz="quarter" idx="12"/>
          </p:nvPr>
        </p:nvSpPr>
        <p:spPr/>
        <p:txBody>
          <a:bodyPr/>
          <a:lstStyle/>
          <a:p>
            <a:fld id="{86BB3423-611C-6944-BA94-F2572F362413}" type="slidenum">
              <a:rPr lang="en-US" smtClean="0"/>
              <a:t>‹#›</a:t>
            </a:fld>
            <a:endParaRPr lang="en-US"/>
          </a:p>
        </p:txBody>
      </p:sp>
      <p:sp>
        <p:nvSpPr>
          <p:cNvPr id="54" name="Rectangle 53">
            <a:extLst>
              <a:ext uri="{FF2B5EF4-FFF2-40B4-BE49-F238E27FC236}">
                <a16:creationId xmlns:a16="http://schemas.microsoft.com/office/drawing/2014/main" id="{AB80A771-7D8E-0F4A-93A3-B977667D338E}"/>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2C9320FA-0E3A-2749-9085-DF30FA26F4BD}"/>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5A3DF5D0-8A2C-A049-9132-EE1EF7D014D4}"/>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5779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52BFD-D607-6845-9C7B-1C8D3B4EE760}"/>
              </a:ext>
            </a:extLst>
          </p:cNvPr>
          <p:cNvSpPr>
            <a:spLocks noGrp="1"/>
          </p:cNvSpPr>
          <p:nvPr>
            <p:ph type="title"/>
          </p:nvPr>
        </p:nvSpPr>
        <p:spPr>
          <a:xfrm>
            <a:off x="565149" y="1204721"/>
            <a:ext cx="8267296" cy="1446550"/>
          </a:xfrm>
          <a:prstGeom prst="rect">
            <a:avLst/>
          </a:prstGeom>
        </p:spPr>
        <p:txBody>
          <a:bodyPr lIns="109728" tIns="109728" rIns="109728" bIns="91440" anchor="t"/>
          <a:lstStyle/>
          <a:p>
            <a:r>
              <a:rPr lang="en-US"/>
              <a:t>Click to edit Master title style</a:t>
            </a:r>
          </a:p>
        </p:txBody>
      </p:sp>
      <p:sp>
        <p:nvSpPr>
          <p:cNvPr id="3" name="Text Placeholder 2">
            <a:extLst>
              <a:ext uri="{FF2B5EF4-FFF2-40B4-BE49-F238E27FC236}">
                <a16:creationId xmlns:a16="http://schemas.microsoft.com/office/drawing/2014/main" id="{EEBB52FF-3B04-8245-BF0B-89C9E293362A}"/>
              </a:ext>
            </a:extLst>
          </p:cNvPr>
          <p:cNvSpPr>
            <a:spLocks noGrp="1"/>
          </p:cNvSpPr>
          <p:nvPr>
            <p:ph type="body" idx="1"/>
          </p:nvPr>
        </p:nvSpPr>
        <p:spPr>
          <a:xfrm>
            <a:off x="565150" y="2691638"/>
            <a:ext cx="8267296" cy="3188586"/>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DA99BFE-CBDD-C344-A21E-44A52F11B662}"/>
              </a:ext>
            </a:extLst>
          </p:cNvPr>
          <p:cNvSpPr>
            <a:spLocks noGrp="1"/>
          </p:cNvSpPr>
          <p:nvPr>
            <p:ph type="dt" sz="half" idx="2"/>
          </p:nvPr>
        </p:nvSpPr>
        <p:spPr>
          <a:xfrm>
            <a:off x="565149" y="5949696"/>
            <a:ext cx="4114800" cy="365125"/>
          </a:xfrm>
          <a:prstGeom prst="rect">
            <a:avLst/>
          </a:prstGeom>
        </p:spPr>
        <p:txBody>
          <a:bodyPr lIns="109728" tIns="109728" rIns="109728" bIns="91440" anchor="ctr"/>
          <a:lstStyle>
            <a:lvl1pPr algn="l">
              <a:defRPr lang="en-US" sz="1050" smtClean="0">
                <a:latin typeface="+mn-lt"/>
              </a:defRPr>
            </a:lvl1pPr>
          </a:lstStyle>
          <a:p>
            <a:fld id="{73C3BD54-29B9-3D42-B178-776ED395AA85}" type="datetimeFigureOut">
              <a:rPr lang="en-US" smtClean="0"/>
              <a:pPr/>
              <a:t>2/15/2024</a:t>
            </a:fld>
            <a:endParaRPr lang="en-US" dirty="0"/>
          </a:p>
        </p:txBody>
      </p:sp>
      <p:sp>
        <p:nvSpPr>
          <p:cNvPr id="5" name="Footer Placeholder 4">
            <a:extLst>
              <a:ext uri="{FF2B5EF4-FFF2-40B4-BE49-F238E27FC236}">
                <a16:creationId xmlns:a16="http://schemas.microsoft.com/office/drawing/2014/main" id="{BDC371C0-3DCE-0743-946F-C7540DD7895F}"/>
              </a:ext>
            </a:extLst>
          </p:cNvPr>
          <p:cNvSpPr>
            <a:spLocks noGrp="1"/>
          </p:cNvSpPr>
          <p:nvPr>
            <p:ph type="ftr" sz="quarter" idx="3"/>
          </p:nvPr>
        </p:nvSpPr>
        <p:spPr>
          <a:xfrm>
            <a:off x="565150" y="543179"/>
            <a:ext cx="4114800" cy="246888"/>
          </a:xfrm>
          <a:prstGeom prst="rect">
            <a:avLst/>
          </a:prstGeom>
        </p:spPr>
        <p:txBody>
          <a:bodyPr lIns="109728" tIns="109728" rIns="109728" bIns="91440" anchor="ctr"/>
          <a:lstStyle>
            <a:lvl1pPr algn="l">
              <a:defRPr lang="en-US" sz="1050">
                <a:latin typeface="+mn-lt"/>
              </a:defRPr>
            </a:lvl1pPr>
          </a:lstStyle>
          <a:p>
            <a:endParaRPr lang="en-US" dirty="0"/>
          </a:p>
        </p:txBody>
      </p:sp>
      <p:sp>
        <p:nvSpPr>
          <p:cNvPr id="6" name="Slide Number Placeholder 5">
            <a:extLst>
              <a:ext uri="{FF2B5EF4-FFF2-40B4-BE49-F238E27FC236}">
                <a16:creationId xmlns:a16="http://schemas.microsoft.com/office/drawing/2014/main" id="{E6E32ADB-4517-194F-8B4B-A9D26B3C02E3}"/>
              </a:ext>
            </a:extLst>
          </p:cNvPr>
          <p:cNvSpPr>
            <a:spLocks noGrp="1"/>
          </p:cNvSpPr>
          <p:nvPr>
            <p:ph type="sldNum" sz="quarter" idx="4"/>
          </p:nvPr>
        </p:nvSpPr>
        <p:spPr>
          <a:xfrm>
            <a:off x="10813024" y="511175"/>
            <a:ext cx="914400" cy="310896"/>
          </a:xfrm>
          <a:prstGeom prst="rect">
            <a:avLst/>
          </a:prstGeom>
        </p:spPr>
        <p:txBody>
          <a:bodyPr lIns="109728" tIns="109728" rIns="109728" bIns="91440" anchor="ctr"/>
          <a:lstStyle>
            <a:lvl1pPr algn="r">
              <a:defRPr sz="1400" b="0" i="0">
                <a:solidFill>
                  <a:schemeClr val="tx1"/>
                </a:solidFill>
                <a:latin typeface="+mn-lt"/>
              </a:defRPr>
            </a:lvl1pPr>
          </a:lstStyle>
          <a:p>
            <a:fld id="{86BB3423-611C-6944-BA94-F2572F362413}" type="slidenum">
              <a:rPr lang="en-US" smtClean="0"/>
              <a:pPr/>
              <a:t>‹#›</a:t>
            </a:fld>
            <a:endParaRPr lang="en-US"/>
          </a:p>
        </p:txBody>
      </p:sp>
    </p:spTree>
    <p:extLst>
      <p:ext uri="{BB962C8B-B14F-4D97-AF65-F5344CB8AC3E}">
        <p14:creationId xmlns:p14="http://schemas.microsoft.com/office/powerpoint/2010/main" val="49501096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114000"/>
        </a:lnSpc>
        <a:spcBef>
          <a:spcPct val="0"/>
        </a:spcBef>
        <a:buNone/>
        <a:defRPr sz="4400" b="0" kern="1200" spc="50">
          <a:solidFill>
            <a:schemeClr val="tx1"/>
          </a:solidFill>
          <a:latin typeface="+mj-lt"/>
          <a:ea typeface="+mj-ea"/>
          <a:cs typeface="+mj-cs"/>
        </a:defRPr>
      </a:lvl1pPr>
    </p:titleStyle>
    <p:bodyStyle>
      <a:lvl1pPr marL="228600" indent="-228600" algn="l" defTabSz="914400" rtl="0" eaLnBrk="1" latinLnBrk="0" hangingPunct="1">
        <a:lnSpc>
          <a:spcPct val="114000"/>
        </a:lnSpc>
        <a:spcBef>
          <a:spcPts val="1000"/>
        </a:spcBef>
        <a:buFont typeface="System Font Regular"/>
        <a:buChar char="–"/>
        <a:defRPr sz="2400" b="0" i="0" kern="1200" spc="30">
          <a:solidFill>
            <a:schemeClr val="tx1"/>
          </a:solidFill>
          <a:latin typeface="+mn-lt"/>
          <a:ea typeface="+mn-ea"/>
          <a:cs typeface="+mn-cs"/>
        </a:defRPr>
      </a:lvl1pPr>
      <a:lvl2pPr marL="685800" indent="-228600" algn="l" defTabSz="914400" rtl="0" eaLnBrk="1" latinLnBrk="0" hangingPunct="1">
        <a:lnSpc>
          <a:spcPct val="114000"/>
        </a:lnSpc>
        <a:spcBef>
          <a:spcPts val="500"/>
        </a:spcBef>
        <a:buFont typeface="System Font Regular"/>
        <a:buChar char="–"/>
        <a:defRPr sz="2000" b="0" i="0" kern="1200" spc="30">
          <a:solidFill>
            <a:schemeClr val="tx1"/>
          </a:solidFill>
          <a:latin typeface="+mn-lt"/>
          <a:ea typeface="+mn-ea"/>
          <a:cs typeface="+mn-cs"/>
        </a:defRPr>
      </a:lvl2pPr>
      <a:lvl3pPr marL="1143000" indent="-228600" algn="l" defTabSz="914400" rtl="0" eaLnBrk="1" latinLnBrk="0" hangingPunct="1">
        <a:lnSpc>
          <a:spcPct val="114000"/>
        </a:lnSpc>
        <a:spcBef>
          <a:spcPts val="500"/>
        </a:spcBef>
        <a:buFont typeface="System Font Regular"/>
        <a:buChar char="–"/>
        <a:defRPr sz="1800" b="0" i="0" kern="1200" spc="30">
          <a:solidFill>
            <a:schemeClr val="tx1"/>
          </a:solidFill>
          <a:latin typeface="+mn-lt"/>
          <a:ea typeface="+mn-ea"/>
          <a:cs typeface="+mn-cs"/>
        </a:defRPr>
      </a:lvl3pPr>
      <a:lvl4pPr marL="1600200" indent="-228600" algn="l" defTabSz="914400" rtl="0" eaLnBrk="1" latinLnBrk="0" hangingPunct="1">
        <a:lnSpc>
          <a:spcPct val="114000"/>
        </a:lnSpc>
        <a:spcBef>
          <a:spcPts val="500"/>
        </a:spcBef>
        <a:buFont typeface="System Font Regular"/>
        <a:buChar char="–"/>
        <a:defRPr sz="1600" b="0" i="0" kern="1200" spc="30">
          <a:solidFill>
            <a:schemeClr val="tx1"/>
          </a:solidFill>
          <a:latin typeface="+mn-lt"/>
          <a:ea typeface="+mn-ea"/>
          <a:cs typeface="+mn-cs"/>
        </a:defRPr>
      </a:lvl4pPr>
      <a:lvl5pPr marL="2057400" indent="-228600" algn="l" defTabSz="914400" rtl="0" eaLnBrk="1" latinLnBrk="0" hangingPunct="1">
        <a:lnSpc>
          <a:spcPct val="114000"/>
        </a:lnSpc>
        <a:spcBef>
          <a:spcPts val="500"/>
        </a:spcBef>
        <a:buFont typeface="System Font Regular"/>
        <a:buChar char="–"/>
        <a:defRPr sz="1600" b="0" i="0" kern="1200" spc="3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pixabay.com/en/question-mark-faq-answer-guide-16007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10"/>
            <a:ext cx="12191980" cy="6857990"/>
          </a:xfrm>
          <a:prstGeom prst="rect">
            <a:avLst/>
          </a:prstGeom>
        </p:spPr>
      </p:pic>
      <p:sp>
        <p:nvSpPr>
          <p:cNvPr id="22"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19755"/>
            <a:ext cx="10549940" cy="4238245"/>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24" name="Cross 23">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565150" y="2900516"/>
            <a:ext cx="8384945" cy="2143418"/>
          </a:xfrm>
        </p:spPr>
        <p:txBody>
          <a:bodyPr anchor="t">
            <a:normAutofit/>
          </a:bodyPr>
          <a:lstStyle/>
          <a:p>
            <a:pPr>
              <a:lnSpc>
                <a:spcPct val="104000"/>
              </a:lnSpc>
            </a:pPr>
            <a:r>
              <a:rPr lang="en-US" sz="6200" b="1"/>
              <a:t>Central State Community Services </a:t>
            </a:r>
          </a:p>
        </p:txBody>
      </p:sp>
      <p:sp>
        <p:nvSpPr>
          <p:cNvPr id="3" name="Subtitle 2">
            <a:extLst>
              <a:ext uri="{FF2B5EF4-FFF2-40B4-BE49-F238E27FC236}">
                <a16:creationId xmlns:a16="http://schemas.microsoft.com/office/drawing/2014/main" id="{81BDD27D-3BEB-339E-8776-BD95C69A321A}"/>
              </a:ext>
            </a:extLst>
          </p:cNvPr>
          <p:cNvSpPr>
            <a:spLocks noGrp="1"/>
          </p:cNvSpPr>
          <p:nvPr>
            <p:ph type="subTitle" idx="1"/>
          </p:nvPr>
        </p:nvSpPr>
        <p:spPr>
          <a:xfrm>
            <a:off x="565150" y="5229605"/>
            <a:ext cx="8384945" cy="698117"/>
          </a:xfrm>
        </p:spPr>
        <p:txBody>
          <a:bodyPr anchor="b">
            <a:normAutofit/>
          </a:bodyPr>
          <a:lstStyle/>
          <a:p>
            <a:r>
              <a:rPr lang="en-US" b="1"/>
              <a:t>Cultural Competence/ Implicit Bias Training</a:t>
            </a:r>
          </a:p>
        </p:txBody>
      </p:sp>
    </p:spTree>
    <p:extLst>
      <p:ext uri="{BB962C8B-B14F-4D97-AF65-F5344CB8AC3E}">
        <p14:creationId xmlns:p14="http://schemas.microsoft.com/office/powerpoint/2010/main" val="21884137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CA2C65D-0168-1245-86C8-62A8A6F7B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5E9273-3717-C94C-9BFF-75E87E47C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661019" y="1043830"/>
            <a:ext cx="3377644" cy="5105553"/>
          </a:xfrm>
        </p:spPr>
        <p:txBody>
          <a:bodyPr>
            <a:noAutofit/>
          </a:bodyPr>
          <a:lstStyle/>
          <a:p>
            <a:pPr>
              <a:lnSpc>
                <a:spcPct val="104000"/>
              </a:lnSpc>
            </a:pPr>
            <a:br>
              <a:rPr lang="en-US" sz="1800" b="0" i="0" dirty="0">
                <a:effectLst/>
                <a:latin typeface="Söhne"/>
              </a:rPr>
            </a:br>
            <a:r>
              <a:rPr lang="en-US" sz="1800" b="1" i="0" dirty="0">
                <a:effectLst/>
                <a:latin typeface="Söhne"/>
              </a:rPr>
              <a:t>Cultural Competence: </a:t>
            </a:r>
            <a:br>
              <a:rPr lang="en-US" sz="1800" b="0" i="0" dirty="0">
                <a:effectLst/>
                <a:latin typeface="Söhne"/>
              </a:rPr>
            </a:br>
            <a:r>
              <a:rPr lang="en-US" sz="1800" b="1" i="0" dirty="0">
                <a:effectLst/>
                <a:latin typeface="Söhne"/>
              </a:rPr>
              <a:t>Definition: </a:t>
            </a:r>
            <a:br>
              <a:rPr lang="en-US" sz="1800" b="0" i="0" dirty="0">
                <a:effectLst/>
                <a:latin typeface="Söhne"/>
              </a:rPr>
            </a:br>
            <a:r>
              <a:rPr lang="en-US" sz="1800" b="0" i="0" dirty="0">
                <a:effectLst/>
                <a:latin typeface="Söhne"/>
              </a:rPr>
              <a:t>- Cultural competence refers to the ability of healthcare staff to understand, respect, and effectively communicate with individuals from diverse cultural backgrounds.</a:t>
            </a:r>
            <a:br>
              <a:rPr lang="en-US" sz="1800" b="0" i="0" dirty="0">
                <a:effectLst/>
                <a:latin typeface="Söhne"/>
              </a:rPr>
            </a:br>
            <a:br>
              <a:rPr lang="en-US" sz="1800" b="0" i="0" dirty="0">
                <a:effectLst/>
                <a:latin typeface="Söhne"/>
              </a:rPr>
            </a:br>
            <a:r>
              <a:rPr lang="en-US" sz="1800" b="1" i="0" dirty="0">
                <a:effectLst/>
                <a:latin typeface="Söhne"/>
              </a:rPr>
              <a:t>Why Cultural Competence Matters</a:t>
            </a:r>
            <a:br>
              <a:rPr lang="en-US" sz="1800" dirty="0">
                <a:latin typeface="Söhne"/>
              </a:rPr>
            </a:br>
            <a:r>
              <a:rPr lang="en-US" sz="1800" dirty="0">
                <a:latin typeface="Söhne"/>
              </a:rPr>
              <a:t>-Ensures respectful and effective communication with individuals from diverse cultural backgrounds.</a:t>
            </a:r>
            <a:br>
              <a:rPr lang="en-US" sz="1800" dirty="0">
                <a:latin typeface="Söhne"/>
              </a:rPr>
            </a:br>
            <a:r>
              <a:rPr lang="en-US" sz="1800" dirty="0">
                <a:latin typeface="Söhne"/>
              </a:rPr>
              <a:t>-Builds trust and rapport with clients and their families.</a:t>
            </a:r>
            <a:br>
              <a:rPr lang="en-US" sz="1800" dirty="0">
                <a:latin typeface="Söhne"/>
              </a:rPr>
            </a:br>
            <a:r>
              <a:rPr lang="en-US" sz="1800" dirty="0">
                <a:latin typeface="Söhne"/>
              </a:rPr>
              <a:t>-Enhances the quality of care and support provided.</a:t>
            </a:r>
            <a:br>
              <a:rPr lang="en-US" sz="1800" b="0" i="0" dirty="0">
                <a:effectLst/>
                <a:latin typeface="Söhne"/>
              </a:rPr>
            </a:br>
            <a:endParaRPr lang="en-US" sz="1800" dirty="0"/>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4699682" y="1727455"/>
            <a:ext cx="6518652" cy="3666760"/>
          </a:xfrm>
          <a:prstGeom prst="rect">
            <a:avLst/>
          </a:prstGeom>
        </p:spPr>
      </p:pic>
      <p:sp>
        <p:nvSpPr>
          <p:cNvPr id="24" name="Cross 23">
            <a:extLst>
              <a:ext uri="{FF2B5EF4-FFF2-40B4-BE49-F238E27FC236}">
                <a16:creationId xmlns:a16="http://schemas.microsoft.com/office/drawing/2014/main" id="{9BA6F386-E5BF-4C49-AC0B-6772CD313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74749"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7399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10"/>
            <a:ext cx="12191980" cy="6857990"/>
          </a:xfrm>
          <a:prstGeom prst="rect">
            <a:avLst/>
          </a:prstGeom>
        </p:spPr>
      </p:pic>
      <p:sp>
        <p:nvSpPr>
          <p:cNvPr id="11"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0549940" cy="6858000"/>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13" name="Cross 12">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589673" y="323273"/>
            <a:ext cx="9752835" cy="7392181"/>
          </a:xfrm>
        </p:spPr>
        <p:txBody>
          <a:bodyPr>
            <a:normAutofit fontScale="90000"/>
          </a:bodyPr>
          <a:lstStyle/>
          <a:p>
            <a:pPr algn="l"/>
            <a:r>
              <a:rPr lang="en-US" sz="3200" b="1" i="0" dirty="0">
                <a:effectLst/>
                <a:latin typeface="Söhne"/>
              </a:rPr>
              <a:t>Scenario: </a:t>
            </a:r>
            <a:br>
              <a:rPr lang="en-US" sz="3200" b="0" i="0" dirty="0">
                <a:effectLst/>
                <a:latin typeface="Söhne"/>
              </a:rPr>
            </a:br>
            <a:r>
              <a:rPr lang="en-US" sz="3200" b="0" i="0" dirty="0">
                <a:effectLst/>
                <a:latin typeface="Söhne"/>
              </a:rPr>
              <a:t>Maria, a recent immigrant from Latin America, visits a local healthcare clinic seeking help for symptoms of depression. However, the clinic staff assumes she speaks English fluently and does not offer language assistance. During her appointment, both the receptionist and the doctor communicate only in English, despite Maria's limited proficiency. This lack of cultural competence leads to misunderstandings, frustration, and a feeling of being dismissed by Maria, highlighting the importance of considering cultural and linguistic diversity in healthcare settings.</a:t>
            </a:r>
            <a:br>
              <a:rPr lang="en-US" sz="3200" b="0" i="0" dirty="0">
                <a:effectLst/>
                <a:latin typeface="Söhne"/>
              </a:rPr>
            </a:br>
            <a:br>
              <a:rPr lang="en-US" sz="3200" b="0" i="0" dirty="0">
                <a:effectLst/>
                <a:latin typeface="Söhne"/>
              </a:rPr>
            </a:br>
            <a:br>
              <a:rPr lang="en-US" b="0" i="0" dirty="0">
                <a:solidFill>
                  <a:srgbClr val="0D0D0D"/>
                </a:solidFill>
                <a:effectLst/>
                <a:latin typeface="Söhne"/>
              </a:rPr>
            </a:br>
            <a:endParaRPr lang="en-US" dirty="0"/>
          </a:p>
        </p:txBody>
      </p:sp>
    </p:spTree>
    <p:extLst>
      <p:ext uri="{BB962C8B-B14F-4D97-AF65-F5344CB8AC3E}">
        <p14:creationId xmlns:p14="http://schemas.microsoft.com/office/powerpoint/2010/main" val="267054132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10"/>
            <a:ext cx="12191980" cy="6857990"/>
          </a:xfrm>
          <a:prstGeom prst="rect">
            <a:avLst/>
          </a:prstGeom>
        </p:spPr>
      </p:pic>
      <p:sp>
        <p:nvSpPr>
          <p:cNvPr id="11"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0549940" cy="6858000"/>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13" name="Cross 12">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589673" y="323273"/>
            <a:ext cx="9752835" cy="7392181"/>
          </a:xfrm>
        </p:spPr>
        <p:txBody>
          <a:bodyPr>
            <a:normAutofit fontScale="90000"/>
          </a:bodyPr>
          <a:lstStyle/>
          <a:p>
            <a:pPr algn="l"/>
            <a:r>
              <a:rPr lang="en-US" sz="3200" b="1" i="0" dirty="0">
                <a:effectLst/>
                <a:latin typeface="Söhne"/>
              </a:rPr>
              <a:t>Scenario: </a:t>
            </a:r>
            <a:br>
              <a:rPr lang="en-US" sz="3200" b="0" i="0" dirty="0">
                <a:effectLst/>
                <a:latin typeface="Söhne"/>
              </a:rPr>
            </a:br>
            <a:r>
              <a:rPr lang="en-US" sz="3200" b="0" i="0" dirty="0">
                <a:effectLst/>
                <a:latin typeface="Söhne"/>
              </a:rPr>
              <a:t>Maria, a recent immigrant from Latin America, visits a local healthcare clinic seeking help for symptoms of depression. The receptionist offers language assistance and Dr. Rodriguez communicates with Maria in Spanish, ensuring clear understanding and providing culturally sensitive care. Maria leaves feeling heard and supported, showcasing the positive impact of cultural competence in healthcare.</a:t>
            </a:r>
            <a:br>
              <a:rPr lang="en-US" sz="3200" b="0" i="0" dirty="0">
                <a:effectLst/>
                <a:latin typeface="Söhne"/>
              </a:rPr>
            </a:br>
            <a:br>
              <a:rPr lang="en-US" sz="3200" b="0" i="0" dirty="0">
                <a:effectLst/>
                <a:latin typeface="Söhne"/>
              </a:rPr>
            </a:br>
            <a:br>
              <a:rPr lang="en-US" b="0" i="0" dirty="0">
                <a:solidFill>
                  <a:srgbClr val="0D0D0D"/>
                </a:solidFill>
                <a:effectLst/>
                <a:latin typeface="Söhne"/>
              </a:rPr>
            </a:br>
            <a:endParaRPr lang="en-US" dirty="0"/>
          </a:p>
        </p:txBody>
      </p:sp>
    </p:spTree>
    <p:extLst>
      <p:ext uri="{BB962C8B-B14F-4D97-AF65-F5344CB8AC3E}">
        <p14:creationId xmlns:p14="http://schemas.microsoft.com/office/powerpoint/2010/main" val="159694479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0"/>
            <a:ext cx="12191980" cy="6857990"/>
          </a:xfrm>
          <a:prstGeom prst="rect">
            <a:avLst/>
          </a:prstGeom>
        </p:spPr>
      </p:pic>
      <p:sp>
        <p:nvSpPr>
          <p:cNvPr id="22"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19755"/>
            <a:ext cx="10549940" cy="4238245"/>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24" name="Cross 23">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315503" y="2115614"/>
            <a:ext cx="8384945" cy="3765755"/>
          </a:xfrm>
        </p:spPr>
        <p:txBody>
          <a:bodyPr anchor="t">
            <a:normAutofit fontScale="90000"/>
          </a:bodyPr>
          <a:lstStyle/>
          <a:p>
            <a:pPr>
              <a:lnSpc>
                <a:spcPct val="104000"/>
              </a:lnSpc>
            </a:pPr>
            <a:br>
              <a:rPr lang="en-US" sz="2000" b="0" i="0" dirty="0">
                <a:effectLst/>
                <a:latin typeface="Söhne"/>
              </a:rPr>
            </a:br>
            <a:br>
              <a:rPr lang="en-US" sz="2000" b="0" i="0" dirty="0">
                <a:effectLst/>
                <a:latin typeface="Söhne"/>
              </a:rPr>
            </a:br>
            <a:r>
              <a:rPr lang="en-US" sz="2700" b="1" i="0" dirty="0">
                <a:effectLst/>
                <a:latin typeface="Söhne"/>
              </a:rPr>
              <a:t>Components of Cultural Competence: </a:t>
            </a:r>
            <a:br>
              <a:rPr lang="en-US" sz="2700" b="0" i="0" dirty="0">
                <a:effectLst/>
                <a:latin typeface="Söhne"/>
              </a:rPr>
            </a:br>
            <a:r>
              <a:rPr lang="en-US" sz="2700" b="0" i="0" u="sng" dirty="0">
                <a:effectLst/>
                <a:latin typeface="Söhne"/>
              </a:rPr>
              <a:t>Awareness:</a:t>
            </a:r>
            <a:r>
              <a:rPr lang="en-US" sz="2700" b="0" i="0" dirty="0">
                <a:effectLst/>
                <a:latin typeface="Söhne"/>
              </a:rPr>
              <a:t>   Recognizing one's own cultural biases and assumptions.</a:t>
            </a:r>
            <a:br>
              <a:rPr lang="en-US" sz="2700" b="0" i="0" dirty="0">
                <a:effectLst/>
                <a:latin typeface="Söhne"/>
              </a:rPr>
            </a:br>
            <a:r>
              <a:rPr lang="en-US" sz="2700" b="0" i="0" u="sng" dirty="0">
                <a:effectLst/>
                <a:latin typeface="Söhne"/>
              </a:rPr>
              <a:t>Knowledge:</a:t>
            </a:r>
            <a:r>
              <a:rPr lang="en-US" sz="2700" b="0" i="0" dirty="0">
                <a:effectLst/>
                <a:latin typeface="Söhne"/>
              </a:rPr>
              <a:t>   Understanding different cultural practices, beliefs, and health-related behaviors.</a:t>
            </a:r>
            <a:br>
              <a:rPr lang="en-US" sz="2700" b="0" i="0" dirty="0">
                <a:effectLst/>
                <a:latin typeface="Söhne"/>
              </a:rPr>
            </a:br>
            <a:r>
              <a:rPr lang="en-US" sz="2700" b="0" i="0" u="sng" dirty="0">
                <a:effectLst/>
                <a:latin typeface="Söhne"/>
              </a:rPr>
              <a:t>Skills: </a:t>
            </a:r>
            <a:r>
              <a:rPr lang="en-US" sz="2700" b="0" i="0" dirty="0">
                <a:effectLst/>
                <a:latin typeface="Söhne"/>
              </a:rPr>
              <a:t>  Ability to effectively communicate and provide care that is respectful of cultural differences</a:t>
            </a:r>
            <a:r>
              <a:rPr lang="en-US" sz="2000" b="0" i="0" dirty="0">
                <a:effectLst/>
                <a:latin typeface="Söhne"/>
              </a:rPr>
              <a:t>.</a:t>
            </a:r>
            <a:br>
              <a:rPr lang="en-US" sz="2000" b="0" i="0" dirty="0">
                <a:effectLst/>
                <a:latin typeface="Söhne"/>
              </a:rPr>
            </a:br>
            <a:br>
              <a:rPr lang="en-US" sz="2000" b="0" i="0" dirty="0">
                <a:effectLst/>
                <a:latin typeface="Söhne"/>
              </a:rPr>
            </a:br>
            <a:br>
              <a:rPr lang="en-US" sz="2000" b="0" i="0" dirty="0">
                <a:effectLst/>
                <a:latin typeface="Söhne"/>
              </a:rPr>
            </a:br>
            <a:endParaRPr lang="en-US" sz="2000" dirty="0"/>
          </a:p>
        </p:txBody>
      </p:sp>
    </p:spTree>
    <p:extLst>
      <p:ext uri="{BB962C8B-B14F-4D97-AF65-F5344CB8AC3E}">
        <p14:creationId xmlns:p14="http://schemas.microsoft.com/office/powerpoint/2010/main" val="15582807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6CA2C65D-0168-1245-86C8-62A8A6F7B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6093091" y="0"/>
            <a:ext cx="5775571" cy="7333671"/>
          </a:xfrm>
        </p:spPr>
        <p:txBody>
          <a:bodyPr>
            <a:normAutofit fontScale="90000"/>
          </a:bodyPr>
          <a:lstStyle/>
          <a:p>
            <a:pPr>
              <a:lnSpc>
                <a:spcPct val="104000"/>
              </a:lnSpc>
            </a:pPr>
            <a:br>
              <a:rPr lang="en-US" sz="2000" b="0" i="0" dirty="0">
                <a:effectLst/>
                <a:latin typeface="Söhne"/>
              </a:rPr>
            </a:br>
            <a:br>
              <a:rPr lang="en-US" sz="2000" b="0" i="0" dirty="0">
                <a:effectLst/>
                <a:latin typeface="Söhne"/>
              </a:rPr>
            </a:br>
            <a:br>
              <a:rPr lang="en-US" sz="2000" b="0" i="0" dirty="0">
                <a:effectLst/>
                <a:latin typeface="Söhne"/>
              </a:rPr>
            </a:br>
            <a:r>
              <a:rPr lang="en-US" sz="2000" b="1" i="0" dirty="0">
                <a:effectLst/>
                <a:latin typeface="Söhne"/>
              </a:rPr>
              <a:t>Recognizing Implicit Bias</a:t>
            </a:r>
            <a:br>
              <a:rPr lang="en-US" sz="2000" b="0" i="0" dirty="0">
                <a:effectLst/>
                <a:latin typeface="Söhne"/>
              </a:rPr>
            </a:br>
            <a:r>
              <a:rPr lang="en-US" sz="2000" b="0" i="0" u="sng" dirty="0">
                <a:effectLst/>
                <a:latin typeface="Söhne"/>
              </a:rPr>
              <a:t>Definition:</a:t>
            </a:r>
            <a:r>
              <a:rPr lang="en-US" sz="2000" b="0" i="0" dirty="0">
                <a:effectLst/>
                <a:latin typeface="Söhne"/>
              </a:rPr>
              <a:t>    Implicit biases are unconscious attitudes or stereotypes that affect our understanding, actions, and decisions.</a:t>
            </a:r>
            <a:br>
              <a:rPr lang="en-US" sz="2000" b="0" i="0" dirty="0">
                <a:effectLst/>
                <a:latin typeface="Söhne"/>
              </a:rPr>
            </a:br>
            <a:r>
              <a:rPr lang="en-US" sz="2000" b="1" i="0" dirty="0">
                <a:effectLst/>
                <a:latin typeface="Söhne"/>
              </a:rPr>
              <a:t>Example:  </a:t>
            </a:r>
            <a:r>
              <a:rPr lang="en-US" sz="2000" b="0" i="0" dirty="0">
                <a:effectLst/>
                <a:latin typeface="Söhne"/>
              </a:rPr>
              <a:t>Communication Styles: Implicit biases can influence how staff members communicate with residents. For example, a staff member may unintentionally speak louder or use simpler language when interacting with residents from diverse linguistic or cultural backgrounds, assuming that they have limited comprehension skills.</a:t>
            </a:r>
            <a:br>
              <a:rPr lang="en-US" sz="2000" b="0" i="0" dirty="0">
                <a:effectLst/>
                <a:latin typeface="Söhne"/>
              </a:rPr>
            </a:br>
            <a:br>
              <a:rPr lang="en-US" sz="2000" b="0" i="0" dirty="0">
                <a:effectLst/>
                <a:latin typeface="Söhne"/>
              </a:rPr>
            </a:br>
            <a:r>
              <a:rPr lang="en-US" sz="2000" b="1" i="0" dirty="0">
                <a:effectLst/>
                <a:latin typeface="Söhne"/>
              </a:rPr>
              <a:t>Effects of Implicit Bias</a:t>
            </a:r>
            <a:br>
              <a:rPr lang="en-US" sz="2000" b="0" i="0" dirty="0">
                <a:effectLst/>
                <a:latin typeface="Söhne"/>
              </a:rPr>
            </a:br>
            <a:r>
              <a:rPr lang="en-US" sz="2000" b="0" i="0" dirty="0">
                <a:effectLst/>
                <a:latin typeface="Söhne"/>
              </a:rPr>
              <a:t>Impact on patient-provider interactions.</a:t>
            </a:r>
            <a:br>
              <a:rPr lang="en-US" sz="2000" b="0" i="0" dirty="0">
                <a:effectLst/>
                <a:latin typeface="Söhne"/>
              </a:rPr>
            </a:br>
            <a:r>
              <a:rPr lang="en-US" sz="2000" b="0" i="0" dirty="0">
                <a:effectLst/>
                <a:latin typeface="Söhne"/>
              </a:rPr>
              <a:t>Disparities in healthcare outcomes.</a:t>
            </a:r>
            <a:br>
              <a:rPr lang="en-US" sz="2000" b="0" i="0" dirty="0">
                <a:effectLst/>
                <a:latin typeface="Söhne"/>
              </a:rPr>
            </a:br>
            <a:r>
              <a:rPr lang="en-US" sz="2000" b="0" i="0" dirty="0">
                <a:effectLst/>
                <a:latin typeface="Söhne"/>
              </a:rPr>
              <a:t>Undermining trust and rapport with patients.</a:t>
            </a:r>
            <a:br>
              <a:rPr lang="en-US" sz="2000" b="0" i="0" dirty="0">
                <a:effectLst/>
                <a:latin typeface="Söhne"/>
              </a:rPr>
            </a:br>
            <a:br>
              <a:rPr lang="en-US" sz="2000" b="0" i="0" dirty="0">
                <a:effectLst/>
                <a:latin typeface="Söhne"/>
              </a:rPr>
            </a:br>
            <a:r>
              <a:rPr lang="en-US" sz="2000" b="1" i="0" dirty="0">
                <a:effectLst/>
                <a:latin typeface="Söhne"/>
              </a:rPr>
              <a:t>Strategies for Addressing Implicit Bias</a:t>
            </a:r>
            <a:br>
              <a:rPr lang="en-US" sz="2000" b="1" i="0" dirty="0">
                <a:effectLst/>
                <a:latin typeface="Söhne"/>
              </a:rPr>
            </a:br>
            <a:r>
              <a:rPr lang="en-US" sz="2000" b="0" i="0" dirty="0">
                <a:effectLst/>
                <a:latin typeface="Söhne"/>
              </a:rPr>
              <a:t>Self-reflection: Regularly examining one's own biases and assumptions.</a:t>
            </a:r>
            <a:br>
              <a:rPr lang="en-US" sz="2000" b="0" i="0" dirty="0">
                <a:effectLst/>
                <a:latin typeface="Söhne"/>
              </a:rPr>
            </a:br>
            <a:r>
              <a:rPr lang="en-US" sz="2000" b="0" i="0" dirty="0">
                <a:effectLst/>
                <a:latin typeface="Söhne"/>
              </a:rPr>
              <a:t>Cultural humility: Recognizing that there is always more to learn about different cultures.</a:t>
            </a:r>
            <a:br>
              <a:rPr lang="en-US" sz="2000" b="0" i="0" dirty="0">
                <a:effectLst/>
                <a:latin typeface="Söhne"/>
              </a:rPr>
            </a:br>
            <a:r>
              <a:rPr lang="en-US" sz="2000" b="0" i="0" dirty="0">
                <a:effectLst/>
                <a:latin typeface="Söhne"/>
              </a:rPr>
              <a:t>Education and training: Participating in cultural competency training and workshops.</a:t>
            </a:r>
            <a:br>
              <a:rPr lang="en-US" sz="2000" b="0" i="0" dirty="0">
                <a:effectLst/>
                <a:latin typeface="Söhne"/>
              </a:rPr>
            </a:br>
            <a:br>
              <a:rPr lang="en-US" sz="2000" b="0" i="0" dirty="0">
                <a:effectLst/>
                <a:latin typeface="Söhne"/>
              </a:rPr>
            </a:br>
            <a:endParaRPr lang="en-US" sz="2000" dirty="0"/>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l="24016" r="16113" b="-1"/>
          <a:stretch/>
        </p:blipFill>
        <p:spPr>
          <a:xfrm>
            <a:off x="20" y="10"/>
            <a:ext cx="6038037" cy="6857990"/>
          </a:xfrm>
          <a:prstGeom prst="rect">
            <a:avLst/>
          </a:prstGeom>
        </p:spPr>
      </p:pic>
      <p:sp>
        <p:nvSpPr>
          <p:cNvPr id="22" name="Cross 21">
            <a:extLst>
              <a:ext uri="{FF2B5EF4-FFF2-40B4-BE49-F238E27FC236}">
                <a16:creationId xmlns:a16="http://schemas.microsoft.com/office/drawing/2014/main" id="{12E8ED90-6D42-AE40-963A-3924EE2073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30625" y="562356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55E9273-3717-C94C-9BFF-75E87E47C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5207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10"/>
            <a:ext cx="12191980" cy="6857990"/>
          </a:xfrm>
          <a:prstGeom prst="rect">
            <a:avLst/>
          </a:prstGeom>
        </p:spPr>
      </p:pic>
      <p:sp>
        <p:nvSpPr>
          <p:cNvPr id="11"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0549940" cy="6858000"/>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13" name="Cross 12">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398552" y="565107"/>
            <a:ext cx="9752835" cy="6857999"/>
          </a:xfrm>
        </p:spPr>
        <p:txBody>
          <a:bodyPr>
            <a:normAutofit/>
          </a:bodyPr>
          <a:lstStyle/>
          <a:p>
            <a:pPr algn="l"/>
            <a:br>
              <a:rPr lang="en-US" sz="3200" b="0" i="0" dirty="0">
                <a:effectLst/>
                <a:latin typeface="Söhne"/>
              </a:rPr>
            </a:br>
            <a:br>
              <a:rPr lang="en-US" sz="3200" b="0" i="0" dirty="0">
                <a:effectLst/>
                <a:latin typeface="Söhne"/>
              </a:rPr>
            </a:br>
            <a:br>
              <a:rPr lang="en-US" sz="3200" b="0" i="0" dirty="0">
                <a:effectLst/>
                <a:latin typeface="Söhne"/>
              </a:rPr>
            </a:br>
            <a:br>
              <a:rPr lang="en-US" sz="3200" b="0" i="0" dirty="0">
                <a:effectLst/>
                <a:latin typeface="Söhne"/>
              </a:rPr>
            </a:br>
            <a:br>
              <a:rPr lang="en-US" b="0" i="0" dirty="0">
                <a:solidFill>
                  <a:srgbClr val="0D0D0D"/>
                </a:solidFill>
                <a:effectLst/>
                <a:latin typeface="Söhne"/>
              </a:rPr>
            </a:br>
            <a:endParaRPr lang="en-US" dirty="0"/>
          </a:p>
        </p:txBody>
      </p:sp>
      <p:sp>
        <p:nvSpPr>
          <p:cNvPr id="7" name="TextBox 6">
            <a:extLst>
              <a:ext uri="{FF2B5EF4-FFF2-40B4-BE49-F238E27FC236}">
                <a16:creationId xmlns:a16="http://schemas.microsoft.com/office/drawing/2014/main" id="{A4813732-F0EF-8AB6-C8DF-247A929F6CE2}"/>
              </a:ext>
            </a:extLst>
          </p:cNvPr>
          <p:cNvSpPr txBox="1"/>
          <p:nvPr/>
        </p:nvSpPr>
        <p:spPr>
          <a:xfrm>
            <a:off x="1022548" y="976630"/>
            <a:ext cx="8235016" cy="5262979"/>
          </a:xfrm>
          <a:prstGeom prst="rect">
            <a:avLst/>
          </a:prstGeom>
          <a:noFill/>
        </p:spPr>
        <p:txBody>
          <a:bodyPr wrap="square">
            <a:spAutoFit/>
          </a:bodyPr>
          <a:lstStyle/>
          <a:p>
            <a:r>
              <a:rPr lang="en-US" sz="2800" b="1" dirty="0"/>
              <a:t>Scenario: </a:t>
            </a:r>
          </a:p>
          <a:p>
            <a:endParaRPr lang="en-US" sz="2800" dirty="0"/>
          </a:p>
          <a:p>
            <a:r>
              <a:rPr lang="en-US" sz="2800" dirty="0"/>
              <a:t>Sarah, a Black woman, arrives at the emergency room with severe abdominal pain. The nursing staff appears dismissive and makes assumptions about her lifestyle based on her race. Sarah feels judged and marginalized, leading to anxiety and doubts about receiving appropriate care. This highlights the negative impact of implicit bias in healthcare, underscoring the importance of addressing these biases to ensure equitable treatment for all patients.</a:t>
            </a:r>
          </a:p>
        </p:txBody>
      </p:sp>
    </p:spTree>
    <p:extLst>
      <p:ext uri="{BB962C8B-B14F-4D97-AF65-F5344CB8AC3E}">
        <p14:creationId xmlns:p14="http://schemas.microsoft.com/office/powerpoint/2010/main" val="132686106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9F291BE0-7A7E-D04F-974F-9F4577FB2F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3735" y="1096772"/>
            <a:ext cx="557106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ross 21">
            <a:extLst>
              <a:ext uri="{FF2B5EF4-FFF2-40B4-BE49-F238E27FC236}">
                <a16:creationId xmlns:a16="http://schemas.microsoft.com/office/drawing/2014/main" id="{BD33FF1F-6094-0B4A-A3E4-6B0D9283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29484"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78A6D9C-C7A5-414B-8CB7-E31470D7D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6" name="Rectangle 25">
            <a:extLst>
              <a:ext uri="{FF2B5EF4-FFF2-40B4-BE49-F238E27FC236}">
                <a16:creationId xmlns:a16="http://schemas.microsoft.com/office/drawing/2014/main" id="{579E3846-8D0B-B14A-817A-7FAC9DDA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Cross 27">
            <a:extLst>
              <a:ext uri="{FF2B5EF4-FFF2-40B4-BE49-F238E27FC236}">
                <a16:creationId xmlns:a16="http://schemas.microsoft.com/office/drawing/2014/main" id="{BE50E7BE-734F-224D-B03E-074DE1D12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7667"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CA5172B-100A-154D-8648-280629D6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565149" y="1204721"/>
            <a:ext cx="4114799" cy="1446550"/>
          </a:xfrm>
        </p:spPr>
        <p:txBody>
          <a:bodyPr vert="horz" lIns="91440" tIns="45720" rIns="91440" bIns="45720" rtlCol="0" anchor="t">
            <a:normAutofit/>
          </a:bodyPr>
          <a:lstStyle/>
          <a:p>
            <a:pPr>
              <a:lnSpc>
                <a:spcPct val="90000"/>
              </a:lnSpc>
            </a:pPr>
            <a:br>
              <a:rPr lang="en-US" sz="1400" b="0" i="0" kern="1200">
                <a:solidFill>
                  <a:schemeClr val="tx1"/>
                </a:solidFill>
                <a:effectLst/>
                <a:latin typeface="+mj-lt"/>
                <a:ea typeface="+mj-ea"/>
                <a:cs typeface="+mj-cs"/>
              </a:rPr>
            </a:br>
            <a:br>
              <a:rPr lang="en-US" sz="1400" b="0" i="0" kern="1200">
                <a:solidFill>
                  <a:schemeClr val="tx1"/>
                </a:solidFill>
                <a:effectLst/>
                <a:latin typeface="+mj-lt"/>
                <a:ea typeface="+mj-ea"/>
                <a:cs typeface="+mj-cs"/>
              </a:rPr>
            </a:br>
            <a:br>
              <a:rPr lang="en-US" sz="1400" b="0" i="0" kern="1200">
                <a:solidFill>
                  <a:schemeClr val="tx1"/>
                </a:solidFill>
                <a:effectLst/>
                <a:latin typeface="+mj-lt"/>
                <a:ea typeface="+mj-ea"/>
                <a:cs typeface="+mj-cs"/>
              </a:rPr>
            </a:br>
            <a:br>
              <a:rPr lang="en-US" sz="1400" b="0" i="0" kern="1200">
                <a:solidFill>
                  <a:schemeClr val="tx1"/>
                </a:solidFill>
                <a:effectLst/>
                <a:latin typeface="+mj-lt"/>
                <a:ea typeface="+mj-ea"/>
                <a:cs typeface="+mj-cs"/>
              </a:rPr>
            </a:br>
            <a:br>
              <a:rPr lang="en-US" sz="1400" b="0" i="0" kern="1200">
                <a:solidFill>
                  <a:schemeClr val="tx1"/>
                </a:solidFill>
                <a:effectLst/>
                <a:latin typeface="+mj-lt"/>
                <a:ea typeface="+mj-ea"/>
                <a:cs typeface="+mj-cs"/>
              </a:rPr>
            </a:br>
            <a:endParaRPr lang="en-US" sz="1400" kern="1200">
              <a:solidFill>
                <a:schemeClr val="tx1"/>
              </a:solidFill>
              <a:latin typeface="+mj-lt"/>
              <a:ea typeface="+mj-ea"/>
              <a:cs typeface="+mj-cs"/>
            </a:endParaRPr>
          </a:p>
        </p:txBody>
      </p:sp>
      <p:sp>
        <p:nvSpPr>
          <p:cNvPr id="7" name="TextBox 6">
            <a:extLst>
              <a:ext uri="{FF2B5EF4-FFF2-40B4-BE49-F238E27FC236}">
                <a16:creationId xmlns:a16="http://schemas.microsoft.com/office/drawing/2014/main" id="{A4813732-F0EF-8AB6-C8DF-247A929F6CE2}"/>
              </a:ext>
            </a:extLst>
          </p:cNvPr>
          <p:cNvSpPr txBox="1"/>
          <p:nvPr/>
        </p:nvSpPr>
        <p:spPr>
          <a:xfrm>
            <a:off x="404830" y="755865"/>
            <a:ext cx="10034024" cy="5310638"/>
          </a:xfrm>
          <a:prstGeom prst="rect">
            <a:avLst/>
          </a:prstGeom>
        </p:spPr>
        <p:txBody>
          <a:bodyPr vert="horz" lIns="91440" tIns="45720" rIns="91440" bIns="45720" rtlCol="0">
            <a:noAutofit/>
          </a:bodyPr>
          <a:lstStyle/>
          <a:p>
            <a:pPr>
              <a:lnSpc>
                <a:spcPct val="90000"/>
              </a:lnSpc>
              <a:spcAft>
                <a:spcPts val="600"/>
              </a:spcAft>
            </a:pPr>
            <a:r>
              <a:rPr lang="en-US" sz="2800" b="1" dirty="0"/>
              <a:t>Scenario:  </a:t>
            </a:r>
          </a:p>
          <a:p>
            <a:pPr indent="-228600">
              <a:lnSpc>
                <a:spcPct val="90000"/>
              </a:lnSpc>
              <a:spcAft>
                <a:spcPts val="600"/>
              </a:spcAft>
              <a:buFont typeface="System Font Regular"/>
              <a:buChar char="–"/>
            </a:pPr>
            <a:endParaRPr lang="en-US" sz="2800" b="1" dirty="0"/>
          </a:p>
          <a:p>
            <a:pPr>
              <a:lnSpc>
                <a:spcPct val="90000"/>
              </a:lnSpc>
              <a:spcAft>
                <a:spcPts val="600"/>
              </a:spcAft>
            </a:pPr>
            <a:r>
              <a:rPr lang="en-US" sz="2800" b="1" dirty="0"/>
              <a:t>Sarah, a Black woman, arrives at the emergency room with severe abdominal pain. The nursing staff, recognizing the prevalence of certain health conditions in minority communities, ensures Sarah receives prompt attention and thorough care. They approach Sarah with empathy and respect, understanding the potential challenges she may face due to systemic biases. This proactive approach fosters trust and reassures Sarah that her concerns are being taken seriously, emphasizing the positive impact of addressing implicit bias in healthcare.</a:t>
            </a:r>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5028844" y="5359876"/>
            <a:ext cx="5731624" cy="1413253"/>
          </a:xfrm>
          <a:prstGeom prst="rect">
            <a:avLst/>
          </a:prstGeom>
        </p:spPr>
      </p:pic>
    </p:spTree>
    <p:extLst>
      <p:ext uri="{BB962C8B-B14F-4D97-AF65-F5344CB8AC3E}">
        <p14:creationId xmlns:p14="http://schemas.microsoft.com/office/powerpoint/2010/main" val="3053778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4F048CC-17C9-B246-BF2A-29E51AD1C6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Vector background of vibrant colors splashing">
            <a:extLst>
              <a:ext uri="{FF2B5EF4-FFF2-40B4-BE49-F238E27FC236}">
                <a16:creationId xmlns:a16="http://schemas.microsoft.com/office/drawing/2014/main" id="{DDDD128B-752D-D5D1-AD70-ABF86AF45549}"/>
              </a:ext>
            </a:extLst>
          </p:cNvPr>
          <p:cNvPicPr>
            <a:picLocks noChangeAspect="1"/>
          </p:cNvPicPr>
          <p:nvPr/>
        </p:nvPicPr>
        <p:blipFill rotWithShape="1">
          <a:blip r:embed="rId2"/>
          <a:srcRect t="17279"/>
          <a:stretch/>
        </p:blipFill>
        <p:spPr>
          <a:xfrm>
            <a:off x="20" y="10"/>
            <a:ext cx="12191980" cy="6857990"/>
          </a:xfrm>
          <a:prstGeom prst="rect">
            <a:avLst/>
          </a:prstGeom>
        </p:spPr>
      </p:pic>
      <p:sp>
        <p:nvSpPr>
          <p:cNvPr id="11" name="Rectangle">
            <a:extLst>
              <a:ext uri="{FF2B5EF4-FFF2-40B4-BE49-F238E27FC236}">
                <a16:creationId xmlns:a16="http://schemas.microsoft.com/office/drawing/2014/main" id="{53C4D10E-16D3-5D49-A995-1FD27619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0549940" cy="6858000"/>
          </a:xfrm>
          <a:prstGeom prst="rect">
            <a:avLst/>
          </a:prstGeom>
          <a:gradFill flip="none" rotWithShape="1">
            <a:gsLst>
              <a:gs pos="32000">
                <a:schemeClr val="bg1">
                  <a:alpha val="67000"/>
                </a:schemeClr>
              </a:gs>
              <a:gs pos="0">
                <a:schemeClr val="bg1">
                  <a:alpha val="55000"/>
                </a:schemeClr>
              </a:gs>
              <a:gs pos="99000">
                <a:schemeClr val="bg1">
                  <a:alpha val="55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13" name="Cross 12">
            <a:extLst>
              <a:ext uri="{FF2B5EF4-FFF2-40B4-BE49-F238E27FC236}">
                <a16:creationId xmlns:a16="http://schemas.microsoft.com/office/drawing/2014/main" id="{24124FF1-775D-AC4A-81D0-73FC0F54A6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250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53E2C7F-F4FF-A94D-ACAE-82823EC88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F6F50B-850D-BEFC-1FCF-9E9D8C297EE2}"/>
              </a:ext>
            </a:extLst>
          </p:cNvPr>
          <p:cNvSpPr>
            <a:spLocks noGrp="1"/>
          </p:cNvSpPr>
          <p:nvPr>
            <p:ph type="ctrTitle"/>
          </p:nvPr>
        </p:nvSpPr>
        <p:spPr>
          <a:xfrm>
            <a:off x="398552" y="565107"/>
            <a:ext cx="9752835" cy="6857999"/>
          </a:xfrm>
        </p:spPr>
        <p:txBody>
          <a:bodyPr>
            <a:normAutofit/>
          </a:bodyPr>
          <a:lstStyle/>
          <a:p>
            <a:br>
              <a:rPr lang="en-US" sz="3200" b="0" i="0" dirty="0">
                <a:effectLst/>
                <a:latin typeface="Söhne"/>
              </a:rPr>
            </a:br>
            <a:br>
              <a:rPr lang="en-US" sz="3200" b="0" i="0" dirty="0">
                <a:effectLst/>
                <a:latin typeface="Söhne"/>
              </a:rPr>
            </a:br>
            <a:br>
              <a:rPr lang="en-US" sz="3200" b="0" i="0" dirty="0">
                <a:effectLst/>
                <a:latin typeface="Söhne"/>
              </a:rPr>
            </a:br>
            <a:br>
              <a:rPr lang="en-US" sz="3200" b="0" i="0" dirty="0">
                <a:effectLst/>
                <a:latin typeface="Söhne"/>
              </a:rPr>
            </a:br>
            <a:br>
              <a:rPr lang="en-US" b="0" i="0" dirty="0">
                <a:solidFill>
                  <a:srgbClr val="0D0D0D"/>
                </a:solidFill>
                <a:effectLst/>
                <a:latin typeface="Söhne"/>
              </a:rPr>
            </a:br>
            <a:r>
              <a:rPr lang="en-US" sz="1200" dirty="0"/>
              <a:t>Reference:  OpenAI. (2022, January 1). OpenAI's GPT (GPT-3.5) [Computer software]. Retrieved from https://openai.com/gpt</a:t>
            </a:r>
            <a:br>
              <a:rPr lang="en-US" sz="8000" dirty="0"/>
            </a:br>
            <a:endParaRPr lang="en-US" dirty="0"/>
          </a:p>
        </p:txBody>
      </p:sp>
      <p:sp>
        <p:nvSpPr>
          <p:cNvPr id="7" name="TextBox 6">
            <a:extLst>
              <a:ext uri="{FF2B5EF4-FFF2-40B4-BE49-F238E27FC236}">
                <a16:creationId xmlns:a16="http://schemas.microsoft.com/office/drawing/2014/main" id="{A4813732-F0EF-8AB6-C8DF-247A929F6CE2}"/>
              </a:ext>
            </a:extLst>
          </p:cNvPr>
          <p:cNvSpPr txBox="1"/>
          <p:nvPr/>
        </p:nvSpPr>
        <p:spPr>
          <a:xfrm>
            <a:off x="973667" y="565106"/>
            <a:ext cx="8907892" cy="584775"/>
          </a:xfrm>
          <a:prstGeom prst="rect">
            <a:avLst/>
          </a:prstGeom>
          <a:noFill/>
        </p:spPr>
        <p:txBody>
          <a:bodyPr wrap="square">
            <a:spAutoFit/>
          </a:bodyPr>
          <a:lstStyle/>
          <a:p>
            <a:pPr algn="ctr"/>
            <a:r>
              <a:rPr lang="en-US" sz="3200" b="1" dirty="0"/>
              <a:t>Please take a few minutes and complete the test. </a:t>
            </a:r>
            <a:endParaRPr lang="en-US" sz="3200" dirty="0"/>
          </a:p>
        </p:txBody>
      </p:sp>
      <p:pic>
        <p:nvPicPr>
          <p:cNvPr id="5" name="Picture 4" descr="A blue button with a red question mark&#10;&#10;Description automatically generated">
            <a:extLst>
              <a:ext uri="{FF2B5EF4-FFF2-40B4-BE49-F238E27FC236}">
                <a16:creationId xmlns:a16="http://schemas.microsoft.com/office/drawing/2014/main" id="{B1FF99D3-98EF-D59C-1DDA-2F1B9B33113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436577" y="1505528"/>
            <a:ext cx="3676783" cy="3712880"/>
          </a:xfrm>
          <a:prstGeom prst="rect">
            <a:avLst/>
          </a:prstGeom>
        </p:spPr>
      </p:pic>
    </p:spTree>
    <p:extLst>
      <p:ext uri="{BB962C8B-B14F-4D97-AF65-F5344CB8AC3E}">
        <p14:creationId xmlns:p14="http://schemas.microsoft.com/office/powerpoint/2010/main" val="376026788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MadridVTI">
  <a:themeElements>
    <a:clrScheme name="AnalogousFromRegularSeedRightStep">
      <a:dk1>
        <a:srgbClr val="000000"/>
      </a:dk1>
      <a:lt1>
        <a:srgbClr val="FFFFFF"/>
      </a:lt1>
      <a:dk2>
        <a:srgbClr val="1C2732"/>
      </a:dk2>
      <a:lt2>
        <a:srgbClr val="F3F0F1"/>
      </a:lt2>
      <a:accent1>
        <a:srgbClr val="21B782"/>
      </a:accent1>
      <a:accent2>
        <a:srgbClr val="14B1BC"/>
      </a:accent2>
      <a:accent3>
        <a:srgbClr val="298CE7"/>
      </a:accent3>
      <a:accent4>
        <a:srgbClr val="2E40D9"/>
      </a:accent4>
      <a:accent5>
        <a:srgbClr val="6529E7"/>
      </a:accent5>
      <a:accent6>
        <a:srgbClr val="A217D5"/>
      </a:accent6>
      <a:hlink>
        <a:srgbClr val="BF3F6C"/>
      </a:hlink>
      <a:folHlink>
        <a:srgbClr val="7F7F7F"/>
      </a:folHlink>
    </a:clrScheme>
    <a:fontScheme name="Madrid">
      <a:majorFont>
        <a:latin typeface="Malgun Gothic"/>
        <a:ea typeface=""/>
        <a:cs typeface=""/>
      </a:majorFont>
      <a:minorFont>
        <a:latin typeface="Malgun Gothic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dridVTI" id="{5F675924-ADDD-6B4C-A2D4-69150D1F0C16}" vid="{BEA84270-19BD-7342-8ABF-EFF1668AF1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48D919ADD4B848AD8B2483A9C559D3" ma:contentTypeVersion="17" ma:contentTypeDescription="Create a new document." ma:contentTypeScope="" ma:versionID="343339832068c9e6b6bfe2aa13584a0a">
  <xsd:schema xmlns:xsd="http://www.w3.org/2001/XMLSchema" xmlns:xs="http://www.w3.org/2001/XMLSchema" xmlns:p="http://schemas.microsoft.com/office/2006/metadata/properties" xmlns:ns3="357bbfc6-0579-472e-9396-069e48edd1bf" xmlns:ns4="7d339828-7298-4fc5-89e0-71d9e3f436e3" targetNamespace="http://schemas.microsoft.com/office/2006/metadata/properties" ma:root="true" ma:fieldsID="74db63e1a7654d574efbfcde99757a15" ns3:_="" ns4:_="">
    <xsd:import namespace="357bbfc6-0579-472e-9396-069e48edd1bf"/>
    <xsd:import namespace="7d339828-7298-4fc5-89e0-71d9e3f436e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7bbfc6-0579-472e-9396-069e48edd1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339828-7298-4fc5-89e0-71d9e3f436e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357bbfc6-0579-472e-9396-069e48edd1bf" xsi:nil="true"/>
  </documentManagement>
</p:properties>
</file>

<file path=customXml/itemProps1.xml><?xml version="1.0" encoding="utf-8"?>
<ds:datastoreItem xmlns:ds="http://schemas.openxmlformats.org/officeDocument/2006/customXml" ds:itemID="{6FC11A04-EC13-4ABC-84C7-6BFDEDD785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7bbfc6-0579-472e-9396-069e48edd1bf"/>
    <ds:schemaRef ds:uri="7d339828-7298-4fc5-89e0-71d9e3f436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D0C57E-774C-4726-8BE7-6478C8FC8B93}">
  <ds:schemaRefs>
    <ds:schemaRef ds:uri="http://schemas.microsoft.com/sharepoint/v3/contenttype/forms"/>
  </ds:schemaRefs>
</ds:datastoreItem>
</file>

<file path=customXml/itemProps3.xml><?xml version="1.0" encoding="utf-8"?>
<ds:datastoreItem xmlns:ds="http://schemas.openxmlformats.org/officeDocument/2006/customXml" ds:itemID="{A23DF69D-681B-413C-B24C-2CB4B591641B}">
  <ds:schemaRefs>
    <ds:schemaRef ds:uri="7d339828-7298-4fc5-89e0-71d9e3f436e3"/>
    <ds:schemaRef ds:uri="http://schemas.microsoft.com/office/2006/documentManagement/types"/>
    <ds:schemaRef ds:uri="http://schemas.microsoft.com/office/infopath/2007/PartnerControls"/>
    <ds:schemaRef ds:uri="http://purl.org/dc/elements/1.1/"/>
    <ds:schemaRef ds:uri="http://schemas.microsoft.com/office/2006/metadata/properties"/>
    <ds:schemaRef ds:uri="357bbfc6-0579-472e-9396-069e48edd1bf"/>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170</TotalTime>
  <Words>674</Words>
  <Application>Microsoft Office PowerPoint</Application>
  <PresentationFormat>Widescreen</PresentationFormat>
  <Paragraphs>17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Malgun Gothic</vt:lpstr>
      <vt:lpstr>Malgun Gothic Semilight</vt:lpstr>
      <vt:lpstr>Arial</vt:lpstr>
      <vt:lpstr>Söhne</vt:lpstr>
      <vt:lpstr>System Font Regular</vt:lpstr>
      <vt:lpstr>MadridVTI</vt:lpstr>
      <vt:lpstr>Central State Community Services </vt:lpstr>
      <vt:lpstr> Cultural Competence:  Definition:  - Cultural competence refers to the ability of healthcare staff to understand, respect, and effectively communicate with individuals from diverse cultural backgrounds.  Why Cultural Competence Matters -Ensures respectful and effective communication with individuals from diverse cultural backgrounds. -Builds trust and rapport with clients and their families. -Enhances the quality of care and support provided. </vt:lpstr>
      <vt:lpstr>Scenario:  Maria, a recent immigrant from Latin America, visits a local healthcare clinic seeking help for symptoms of depression. However, the clinic staff assumes she speaks English fluently and does not offer language assistance. During her appointment, both the receptionist and the doctor communicate only in English, despite Maria's limited proficiency. This lack of cultural competence leads to misunderstandings, frustration, and a feeling of being dismissed by Maria, highlighting the importance of considering cultural and linguistic diversity in healthcare settings.   </vt:lpstr>
      <vt:lpstr>Scenario:  Maria, a recent immigrant from Latin America, visits a local healthcare clinic seeking help for symptoms of depression. The receptionist offers language assistance and Dr. Rodriguez communicates with Maria in Spanish, ensuring clear understanding and providing culturally sensitive care. Maria leaves feeling heard and supported, showcasing the positive impact of cultural competence in healthcare.   </vt:lpstr>
      <vt:lpstr>  Components of Cultural Competence:  Awareness:   Recognizing one's own cultural biases and assumptions. Knowledge:   Understanding different cultural practices, beliefs, and health-related behaviors. Skills:   Ability to effectively communicate and provide care that is respectful of cultural differences.   </vt:lpstr>
      <vt:lpstr>   Recognizing Implicit Bias Definition:    Implicit biases are unconscious attitudes or stereotypes that affect our understanding, actions, and decisions. Example:  Communication Styles: Implicit biases can influence how staff members communicate with residents. For example, a staff member may unintentionally speak louder or use simpler language when interacting with residents from diverse linguistic or cultural backgrounds, assuming that they have limited comprehension skills.  Effects of Implicit Bias Impact on patient-provider interactions. Disparities in healthcare outcomes. Undermining trust and rapport with patients.  Strategies for Addressing Implicit Bias Self-reflection: Regularly examining one's own biases and assumptions. Cultural humility: Recognizing that there is always more to learn about different cultures. Education and training: Participating in cultural competency training and workshops.  </vt:lpstr>
      <vt:lpstr>     </vt:lpstr>
      <vt:lpstr>     </vt:lpstr>
      <vt:lpstr>     Reference:  OpenAI. (2022, January 1). OpenAI's GPT (GPT-3.5) [Computer software]. Retrieved from https://openai.com/gpt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State Community Services</dc:title>
  <dc:creator>Kari Conner</dc:creator>
  <cp:lastModifiedBy>Kari Conner</cp:lastModifiedBy>
  <cp:revision>3</cp:revision>
  <dcterms:created xsi:type="dcterms:W3CDTF">2024-02-15T17:03:14Z</dcterms:created>
  <dcterms:modified xsi:type="dcterms:W3CDTF">2024-02-15T19:53:21Z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0x0101007848D919ADD4B848AD8B2483A9C559D3</vt:lpwstr>
  </property>
</Properties>
</file>